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1" r:id="rId3"/>
    <p:sldId id="312" r:id="rId4"/>
    <p:sldId id="317" r:id="rId5"/>
    <p:sldId id="313" r:id="rId6"/>
    <p:sldId id="322" r:id="rId7"/>
    <p:sldId id="327" r:id="rId8"/>
    <p:sldId id="325" r:id="rId9"/>
    <p:sldId id="326" r:id="rId10"/>
    <p:sldId id="257" r:id="rId11"/>
    <p:sldId id="323" r:id="rId12"/>
    <p:sldId id="324" r:id="rId13"/>
    <p:sldId id="277" r:id="rId14"/>
  </p:sldIdLst>
  <p:sldSz cx="12192000" cy="6858000"/>
  <p:notesSz cx="6865938" cy="95408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72"/>
    <a:srgbClr val="003A9A"/>
    <a:srgbClr val="ECF3FA"/>
    <a:srgbClr val="FFEBAF"/>
    <a:srgbClr val="DAE3F3"/>
    <a:srgbClr val="DEEBF7"/>
    <a:srgbClr val="E8EEF8"/>
    <a:srgbClr val="E2E9F6"/>
    <a:srgbClr val="F79198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 autoAdjust="0"/>
    <p:restoredTop sz="93915" autoAdjust="0"/>
  </p:normalViewPr>
  <p:slideViewPr>
    <p:cSldViewPr snapToGrid="0">
      <p:cViewPr varScale="1">
        <p:scale>
          <a:sx n="107" d="100"/>
          <a:sy n="107" d="100"/>
        </p:scale>
        <p:origin x="756" y="102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78701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78701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192213"/>
            <a:ext cx="5724525" cy="3221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591546"/>
            <a:ext cx="5492750" cy="3756720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062176"/>
            <a:ext cx="2975240" cy="478700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062176"/>
            <a:ext cx="2975240" cy="478700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기수의 사례를 보면</a:t>
            </a:r>
            <a:r>
              <a:rPr lang="en-US" altLang="ko-KR" dirty="0"/>
              <a:t>, 4</a:t>
            </a:r>
            <a:r>
              <a:rPr lang="ko-KR" altLang="en-US" dirty="0"/>
              <a:t>기 교육</a:t>
            </a:r>
            <a:r>
              <a:rPr lang="en-US" altLang="ko-KR" dirty="0"/>
              <a:t> 6</a:t>
            </a:r>
            <a:r>
              <a:rPr lang="ko-KR" altLang="en-US" dirty="0"/>
              <a:t>기 교육생들이 폭력 상황 감지 순찰 자율 주행 </a:t>
            </a:r>
            <a:r>
              <a:rPr lang="ko-KR" altLang="en-US" dirty="0" err="1"/>
              <a:t>드론을</a:t>
            </a:r>
            <a:r>
              <a:rPr lang="ko-KR" altLang="en-US" dirty="0"/>
              <a:t> 주제로 프로젝트를 진행한 바 있습니다</a:t>
            </a:r>
            <a:r>
              <a:rPr lang="en-US" altLang="ko-KR" dirty="0"/>
              <a:t>. </a:t>
            </a:r>
            <a:r>
              <a:rPr lang="ko-KR" altLang="en-US" dirty="0"/>
              <a:t>이 프로젝트에서는 </a:t>
            </a:r>
            <a:r>
              <a:rPr lang="ko-KR" altLang="en-US" dirty="0" err="1"/>
              <a:t>드론</a:t>
            </a:r>
            <a:r>
              <a:rPr lang="ko-KR" altLang="en-US" dirty="0"/>
              <a:t> 자율 비행 중 실시간으로 프레임</a:t>
            </a:r>
            <a:r>
              <a:rPr lang="en-US" altLang="ko-KR" dirty="0"/>
              <a:t>(frame)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전송하여</a:t>
            </a:r>
            <a:r>
              <a:rPr lang="en-US" altLang="ko-KR" dirty="0"/>
              <a:t> </a:t>
            </a:r>
            <a:r>
              <a:rPr lang="ko-KR" altLang="en-US" dirty="0"/>
              <a:t>모델로 폭력상황여부를 분류하였습니다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en-US" altLang="ko-KR" dirty="0"/>
              <a:t>7</a:t>
            </a:r>
            <a:r>
              <a:rPr lang="ko-KR" altLang="en-US" dirty="0"/>
              <a:t>기의 </a:t>
            </a:r>
            <a:r>
              <a:rPr lang="en-US" altLang="ko-KR" dirty="0"/>
              <a:t>violence detection</a:t>
            </a:r>
            <a:r>
              <a:rPr lang="ko-KR" altLang="en-US" dirty="0"/>
              <a:t>모델을 참고하여</a:t>
            </a:r>
            <a:r>
              <a:rPr lang="en-US" altLang="ko-KR" dirty="0"/>
              <a:t>?</a:t>
            </a:r>
            <a:r>
              <a:rPr lang="ko-KR" altLang="en-US" dirty="0"/>
              <a:t> 학습자의 공부 여부를 판단할 수 있는 이상행동탐지</a:t>
            </a:r>
            <a:r>
              <a:rPr lang="en-US" altLang="ko-KR" dirty="0"/>
              <a:t>(abnormal motion detection) </a:t>
            </a:r>
            <a:r>
              <a:rPr lang="ko-KR" altLang="en-US" dirty="0"/>
              <a:t>모델로 발전시킬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7969C-C384-430D-BD66-E4EE6D1F91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4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기 모델을 사용해 공부영상들을 넣어 테스트 해본 결과</a:t>
            </a:r>
            <a:r>
              <a:rPr lang="en-US" altLang="ko-KR" dirty="0"/>
              <a:t>,</a:t>
            </a:r>
            <a:r>
              <a:rPr lang="ko-KR" altLang="en-US" dirty="0"/>
              <a:t> 자리를 벗어난 경우</a:t>
            </a:r>
            <a:r>
              <a:rPr lang="en-US" altLang="ko-KR" dirty="0"/>
              <a:t>, </a:t>
            </a:r>
            <a:r>
              <a:rPr lang="ko-KR" altLang="en-US" dirty="0"/>
              <a:t>고개를 </a:t>
            </a:r>
            <a:r>
              <a:rPr lang="en-US" altLang="ko-KR" dirty="0"/>
              <a:t>90</a:t>
            </a:r>
            <a:r>
              <a:rPr lang="ko-KR" altLang="en-US" dirty="0"/>
              <a:t>도 이상 돌린 경우</a:t>
            </a:r>
            <a:r>
              <a:rPr lang="en-US" altLang="ko-KR" dirty="0"/>
              <a:t>, </a:t>
            </a:r>
            <a:r>
              <a:rPr lang="ko-KR" altLang="en-US" dirty="0"/>
              <a:t>마우스를 잡기 위해서 손을 뻗은 경우 등 자세가 크게 움직이는 경우 이상 행동이라 판단되었습니다</a:t>
            </a:r>
            <a:r>
              <a:rPr lang="en-US" altLang="ko-KR" dirty="0"/>
              <a:t>. </a:t>
            </a:r>
            <a:r>
              <a:rPr lang="ko-KR" altLang="en-US" dirty="0"/>
              <a:t>반대로 자세가 크게 움직이지 않는 경우</a:t>
            </a:r>
            <a:r>
              <a:rPr lang="en-US" altLang="ko-KR" dirty="0"/>
              <a:t>(</a:t>
            </a:r>
            <a:r>
              <a:rPr lang="ko-KR" altLang="en-US" dirty="0"/>
              <a:t>예를 들어 공부를 하다가 핸드폰을 하는 경우</a:t>
            </a:r>
            <a:r>
              <a:rPr lang="en-US" altLang="ko-KR" dirty="0"/>
              <a:t>)</a:t>
            </a:r>
            <a:r>
              <a:rPr lang="ko-KR" altLang="en-US" dirty="0"/>
              <a:t>에서는 정상행동이라고 판단되었습니다</a:t>
            </a:r>
            <a:r>
              <a:rPr lang="en-US" altLang="ko-KR" dirty="0"/>
              <a:t>. 7</a:t>
            </a:r>
            <a:r>
              <a:rPr lang="ko-KR" altLang="en-US" dirty="0"/>
              <a:t>기 모델이 폭력 상황을 학습시켜 이를 이진분류 하였기 때문에 폭력상황과 같이 몸을 크게 움직이는 경우 이상행동으로 판단한다는 것을 알 수 있었습니다</a:t>
            </a:r>
            <a:r>
              <a:rPr lang="en-US" altLang="ko-KR" dirty="0"/>
              <a:t>.</a:t>
            </a:r>
            <a:r>
              <a:rPr lang="ko-KR" altLang="en-US" dirty="0"/>
              <a:t> 또한 영상에 나오는 대상이 너무 밝은 색의 옷을 입거나 배경과 비슷한 색의 옷을 입을 경우 행동을 제대로 인식하지 못하는 한계점 또한 존재하였습니다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07969C-C384-430D-BD66-E4EE6D1F91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이번 A-Z 다양한 노동이야기 주인공은 독서실에서 아르바이트를 하는 분의 이야기다">
            <a:extLst>
              <a:ext uri="{FF2B5EF4-FFF2-40B4-BE49-F238E27FC236}">
                <a16:creationId xmlns:a16="http://schemas.microsoft.com/office/drawing/2014/main" id="{C8048922-E9A6-4EFD-B2A4-D157FAD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238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528506"/>
            <a:ext cx="12192000" cy="738650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149679"/>
            <a:ext cx="12192000" cy="25586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69724" y="2257585"/>
            <a:ext cx="506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비대면 독서실 어플리케이션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3945572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분반 </a:t>
            </a:r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이경원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이상엽</a:t>
            </a: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7450A0-4B4C-42B5-8B51-22ADCD78E05B}"/>
              </a:ext>
            </a:extLst>
          </p:cNvPr>
          <p:cNvSpPr/>
          <p:nvPr/>
        </p:nvSpPr>
        <p:spPr>
          <a:xfrm>
            <a:off x="1308078" y="2946144"/>
            <a:ext cx="2806812" cy="38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123424-89DB-4AE3-8AFA-96410E4285E7}"/>
              </a:ext>
            </a:extLst>
          </p:cNvPr>
          <p:cNvSpPr/>
          <p:nvPr/>
        </p:nvSpPr>
        <p:spPr>
          <a:xfrm>
            <a:off x="4882551" y="2930883"/>
            <a:ext cx="2437863" cy="417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3675-2D0B-4D1B-B405-C97E5E7882D0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77B4B7-91D8-4D28-B3CC-3269AB3DE6BC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7EB80-E79C-46AC-A954-BB8E71D1362A}"/>
              </a:ext>
            </a:extLst>
          </p:cNvPr>
          <p:cNvSpPr txBox="1"/>
          <p:nvPr/>
        </p:nvSpPr>
        <p:spPr>
          <a:xfrm>
            <a:off x="135645" y="253186"/>
            <a:ext cx="78677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2E23E-F37D-4903-ABE1-DE4605A7E255}"/>
              </a:ext>
            </a:extLst>
          </p:cNvPr>
          <p:cNvSpPr txBox="1"/>
          <p:nvPr/>
        </p:nvSpPr>
        <p:spPr>
          <a:xfrm>
            <a:off x="8102415" y="5694201"/>
            <a:ext cx="646271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*7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 프로젝트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폭력 상황 감지 순찰 자율 주행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드론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AF594-78F2-4C31-A7CC-F984DB45E126}"/>
              </a:ext>
            </a:extLst>
          </p:cNvPr>
          <p:cNvSpPr/>
          <p:nvPr/>
        </p:nvSpPr>
        <p:spPr>
          <a:xfrm>
            <a:off x="341243" y="1914034"/>
            <a:ext cx="11509514" cy="421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Violence Detection*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211A-510A-4090-AAAB-3452C7A94F4C}"/>
              </a:ext>
            </a:extLst>
          </p:cNvPr>
          <p:cNvSpPr txBox="1"/>
          <p:nvPr/>
        </p:nvSpPr>
        <p:spPr>
          <a:xfrm>
            <a:off x="4579008" y="76657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3D-CNN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115A83-F2E4-4975-B913-17ED9E9F32C2}"/>
              </a:ext>
            </a:extLst>
          </p:cNvPr>
          <p:cNvSpPr/>
          <p:nvPr/>
        </p:nvSpPr>
        <p:spPr>
          <a:xfrm>
            <a:off x="4896891" y="3472223"/>
            <a:ext cx="2423523" cy="132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2135A-F8BC-4E4C-B012-F6BDC94BFEEE}"/>
              </a:ext>
            </a:extLst>
          </p:cNvPr>
          <p:cNvSpPr txBox="1"/>
          <p:nvPr/>
        </p:nvSpPr>
        <p:spPr>
          <a:xfrm>
            <a:off x="1760721" y="3010265"/>
            <a:ext cx="1901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드론으로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촬영된 영상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0C04C2-4AA7-4F20-AF9B-7C388428F6CF}"/>
              </a:ext>
            </a:extLst>
          </p:cNvPr>
          <p:cNvSpPr/>
          <p:nvPr/>
        </p:nvSpPr>
        <p:spPr>
          <a:xfrm>
            <a:off x="1308078" y="3441701"/>
            <a:ext cx="2806812" cy="138655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D39A104-8856-4B71-97B1-0B8BAE87676B}"/>
              </a:ext>
            </a:extLst>
          </p:cNvPr>
          <p:cNvSpPr/>
          <p:nvPr/>
        </p:nvSpPr>
        <p:spPr>
          <a:xfrm>
            <a:off x="4074801" y="3825356"/>
            <a:ext cx="1014396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994C52-F3AC-40F5-BCB7-93A0ED5CA7C9}"/>
              </a:ext>
            </a:extLst>
          </p:cNvPr>
          <p:cNvGrpSpPr/>
          <p:nvPr/>
        </p:nvGrpSpPr>
        <p:grpSpPr>
          <a:xfrm>
            <a:off x="8102415" y="3472223"/>
            <a:ext cx="3001032" cy="1305387"/>
            <a:chOff x="233073" y="3428999"/>
            <a:chExt cx="2425553" cy="130538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023F03-2E96-4895-AAB8-94E4BCC72D75}"/>
                </a:ext>
              </a:extLst>
            </p:cNvPr>
            <p:cNvSpPr/>
            <p:nvPr/>
          </p:nvSpPr>
          <p:spPr>
            <a:xfrm>
              <a:off x="841357" y="3533649"/>
              <a:ext cx="12089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분류 결과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1947230-0CA5-494F-ABD1-079950787420}"/>
                </a:ext>
              </a:extLst>
            </p:cNvPr>
            <p:cNvGrpSpPr/>
            <p:nvPr/>
          </p:nvGrpSpPr>
          <p:grpSpPr>
            <a:xfrm>
              <a:off x="676558" y="3913917"/>
              <a:ext cx="1908338" cy="642340"/>
              <a:chOff x="3109745" y="4401387"/>
              <a:chExt cx="1908338" cy="64234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23D73E-F12B-4E4F-A9DA-6CA2E1B99CD8}"/>
                  </a:ext>
                </a:extLst>
              </p:cNvPr>
              <p:cNvSpPr txBox="1"/>
              <p:nvPr/>
            </p:nvSpPr>
            <p:spPr>
              <a:xfrm>
                <a:off x="3109745" y="4401387"/>
                <a:ext cx="1903799" cy="30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 : 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Violence situation</a:t>
                </a:r>
                <a:endPara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8F275E-924E-4ED0-B80A-A7043A7675AA}"/>
                  </a:ext>
                </a:extLst>
              </p:cNvPr>
              <p:cNvSpPr txBox="1"/>
              <p:nvPr/>
            </p:nvSpPr>
            <p:spPr>
              <a:xfrm>
                <a:off x="3114284" y="4736876"/>
                <a:ext cx="1903799" cy="30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 : </a:t>
                </a:r>
                <a:r>
                  <a:rPr lang="en-US" altLang="ko-KR" sz="1400" dirty="0">
                    <a:latin typeface="+mn-ea"/>
                    <a:cs typeface="KoPubWorld돋움체 Bold" panose="00000800000000000000" pitchFamily="2" charset="-127"/>
                  </a:rPr>
                  <a:t>Non-</a:t>
                </a:r>
                <a:r>
                  <a:rPr lang="en-US" altLang="ko-KR" sz="1400" dirty="0">
                    <a:latin typeface="+mn-ea"/>
                    <a:cs typeface="KoPubWorld돋움체 Medium" panose="00000600000000000000" pitchFamily="2" charset="-127"/>
                  </a:rPr>
                  <a:t>Violence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situation</a:t>
                </a:r>
                <a:endPara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0" name="왼쪽 중괄호 29">
              <a:extLst>
                <a:ext uri="{FF2B5EF4-FFF2-40B4-BE49-F238E27FC236}">
                  <a16:creationId xmlns:a16="http://schemas.microsoft.com/office/drawing/2014/main" id="{B5EEAF7E-29E7-4AD6-88DA-C34F1AF86ECE}"/>
                </a:ext>
              </a:extLst>
            </p:cNvPr>
            <p:cNvSpPr/>
            <p:nvPr/>
          </p:nvSpPr>
          <p:spPr>
            <a:xfrm>
              <a:off x="437774" y="3938197"/>
              <a:ext cx="227511" cy="496622"/>
            </a:xfrm>
            <a:prstGeom prst="leftBrace">
              <a:avLst>
                <a:gd name="adj1" fmla="val 48521"/>
                <a:gd name="adj2" fmla="val 47519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30F40C-C0B4-4DF7-B40E-598EAFCB4BFC}"/>
                </a:ext>
              </a:extLst>
            </p:cNvPr>
            <p:cNvSpPr/>
            <p:nvPr/>
          </p:nvSpPr>
          <p:spPr>
            <a:xfrm>
              <a:off x="233073" y="3428999"/>
              <a:ext cx="2425553" cy="1305387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189EE0E-F1A8-4BB0-9C5A-6035D8BB9D60}"/>
              </a:ext>
            </a:extLst>
          </p:cNvPr>
          <p:cNvSpPr/>
          <p:nvPr/>
        </p:nvSpPr>
        <p:spPr>
          <a:xfrm>
            <a:off x="7091310" y="3853549"/>
            <a:ext cx="1089688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A72A04-CBB0-4745-A08D-D8A20F920311}"/>
              </a:ext>
            </a:extLst>
          </p:cNvPr>
          <p:cNvSpPr/>
          <p:nvPr/>
        </p:nvSpPr>
        <p:spPr>
          <a:xfrm>
            <a:off x="5493617" y="3000640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3D - CNN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7272AE-BCCE-4828-A9BF-0D890A403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64" t="11571" r="13403" b="16043"/>
          <a:stretch/>
        </p:blipFill>
        <p:spPr>
          <a:xfrm>
            <a:off x="1466296" y="3593406"/>
            <a:ext cx="1212783" cy="109591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AB9ADC0-8933-4AD1-B60B-B0D0C00E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170" y="3593405"/>
            <a:ext cx="1166622" cy="109591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0B2483-B761-410F-A64A-52A390CFC62A}"/>
              </a:ext>
            </a:extLst>
          </p:cNvPr>
          <p:cNvSpPr/>
          <p:nvPr/>
        </p:nvSpPr>
        <p:spPr>
          <a:xfrm>
            <a:off x="347870" y="2339176"/>
            <a:ext cx="11509514" cy="321545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BB101F-7F97-46D6-9BAA-B47D28B87D50}"/>
              </a:ext>
            </a:extLst>
          </p:cNvPr>
          <p:cNvSpPr/>
          <p:nvPr/>
        </p:nvSpPr>
        <p:spPr>
          <a:xfrm>
            <a:off x="341242" y="1095233"/>
            <a:ext cx="3464139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Abnormal Motion Detection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4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DF02BC-E86A-4EBB-8E70-04F6A7E4D602}"/>
              </a:ext>
            </a:extLst>
          </p:cNvPr>
          <p:cNvSpPr/>
          <p:nvPr/>
        </p:nvSpPr>
        <p:spPr>
          <a:xfrm>
            <a:off x="5845046" y="3052016"/>
            <a:ext cx="5418666" cy="38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3675-2D0B-4D1B-B405-C97E5E7882D0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77B4B7-91D8-4D28-B3CC-3269AB3DE6BC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7D3DA0-3041-42F9-807B-47389755072C}"/>
              </a:ext>
            </a:extLst>
          </p:cNvPr>
          <p:cNvSpPr/>
          <p:nvPr/>
        </p:nvSpPr>
        <p:spPr>
          <a:xfrm>
            <a:off x="7351165" y="2966034"/>
            <a:ext cx="240642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이상행동 판단 기준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E7779C-8D53-4BA6-BB6D-D0FCEB1A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95" y="2495991"/>
            <a:ext cx="4199960" cy="3309462"/>
          </a:xfrm>
          <a:prstGeom prst="rect">
            <a:avLst/>
          </a:prstGeom>
        </p:spPr>
      </p:pic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72E13131-2399-4182-9492-6444B4199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06325"/>
              </p:ext>
            </p:extLst>
          </p:nvPr>
        </p:nvGraphicFramePr>
        <p:xfrm>
          <a:off x="5845046" y="3780754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123333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647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이상 행동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정상 행동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21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자리를 벗어난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핸드폰을 하는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3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고개를 돌린 경우</a:t>
                      </a:r>
                      <a:r>
                        <a:rPr lang="en-US" altLang="ko-KR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(90°</a:t>
                      </a:r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이상</a:t>
                      </a:r>
                      <a:r>
                        <a:rPr lang="en-US" altLang="ko-KR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노트북을 응시하는 경우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38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손을 갑자기 뻗은 경우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84B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공부를 하는 경우</a:t>
                      </a:r>
                      <a:endParaRPr lang="ko-KR" altLang="en-US" sz="1600" b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84B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1864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388ADB-0FA2-472C-B787-B5C4EECC4E7C}"/>
              </a:ext>
            </a:extLst>
          </p:cNvPr>
          <p:cNvSpPr/>
          <p:nvPr/>
        </p:nvSpPr>
        <p:spPr>
          <a:xfrm>
            <a:off x="341243" y="1787832"/>
            <a:ext cx="11509514" cy="4212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1A0912F-FF3B-4B42-9E41-1422DD640315}"/>
              </a:ext>
            </a:extLst>
          </p:cNvPr>
          <p:cNvSpPr/>
          <p:nvPr/>
        </p:nvSpPr>
        <p:spPr>
          <a:xfrm>
            <a:off x="341243" y="2219121"/>
            <a:ext cx="11509514" cy="3793754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2F576A-E734-4BD8-B905-6448D1BE4ED7}"/>
              </a:ext>
            </a:extLst>
          </p:cNvPr>
          <p:cNvSpPr txBox="1"/>
          <p:nvPr/>
        </p:nvSpPr>
        <p:spPr>
          <a:xfrm>
            <a:off x="135645" y="253186"/>
            <a:ext cx="78677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C2AA46-B6E8-4B70-BFB3-D84F0E5336E2}"/>
              </a:ext>
            </a:extLst>
          </p:cNvPr>
          <p:cNvSpPr/>
          <p:nvPr/>
        </p:nvSpPr>
        <p:spPr>
          <a:xfrm>
            <a:off x="341242" y="1095233"/>
            <a:ext cx="3464139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Abnormal Motion Detection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88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 방안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81B47-58A9-4339-B9E5-76B31BE16BA0}"/>
              </a:ext>
            </a:extLst>
          </p:cNvPr>
          <p:cNvSpPr/>
          <p:nvPr/>
        </p:nvSpPr>
        <p:spPr>
          <a:xfrm>
            <a:off x="1575714" y="1977730"/>
            <a:ext cx="2423523" cy="13255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81056-C6AB-4FA6-A25B-DCFAE9D66DF5}"/>
              </a:ext>
            </a:extLst>
          </p:cNvPr>
          <p:cNvSpPr/>
          <p:nvPr/>
        </p:nvSpPr>
        <p:spPr>
          <a:xfrm>
            <a:off x="4830343" y="1977730"/>
            <a:ext cx="2423523" cy="13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719B3-0181-4E90-B2F6-D6A19142EE48}"/>
              </a:ext>
            </a:extLst>
          </p:cNvPr>
          <p:cNvSpPr/>
          <p:nvPr/>
        </p:nvSpPr>
        <p:spPr>
          <a:xfrm>
            <a:off x="8668390" y="2381065"/>
            <a:ext cx="1906112" cy="783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6B5C5597-A5B0-43AC-839D-E5551F841FB5}"/>
              </a:ext>
            </a:extLst>
          </p:cNvPr>
          <p:cNvSpPr/>
          <p:nvPr/>
        </p:nvSpPr>
        <p:spPr>
          <a:xfrm>
            <a:off x="7881926" y="2527478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D8AC2-32DE-4AC2-80F5-480845B35804}"/>
              </a:ext>
            </a:extLst>
          </p:cNvPr>
          <p:cNvSpPr txBox="1"/>
          <p:nvPr/>
        </p:nvSpPr>
        <p:spPr>
          <a:xfrm>
            <a:off x="1281300" y="3355817"/>
            <a:ext cx="3012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 안에 계속 있는가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37C400-A726-4656-973F-49A88F88E8A9}"/>
              </a:ext>
            </a:extLst>
          </p:cNvPr>
          <p:cNvSpPr txBox="1"/>
          <p:nvPr/>
        </p:nvSpPr>
        <p:spPr>
          <a:xfrm>
            <a:off x="4586416" y="3355817"/>
            <a:ext cx="3012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앉은 자세를 유지하고 있는가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0D041-65F0-46B8-A477-9896A15A3685}"/>
              </a:ext>
            </a:extLst>
          </p:cNvPr>
          <p:cNvSpPr txBox="1"/>
          <p:nvPr/>
        </p:nvSpPr>
        <p:spPr>
          <a:xfrm>
            <a:off x="7791176" y="3226279"/>
            <a:ext cx="3917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모델로 사용하기에는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트래킹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대상이 지엽적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촬영 구도 등의 변수에 쉽게 영향 받음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7D423-A6CD-4B51-A266-3AF3192F19C3}"/>
              </a:ext>
            </a:extLst>
          </p:cNvPr>
          <p:cNvSpPr txBox="1"/>
          <p:nvPr/>
        </p:nvSpPr>
        <p:spPr>
          <a:xfrm>
            <a:off x="3959491" y="4575639"/>
            <a:ext cx="6003538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 분류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→ Body Tracking &amp; Hand Tracking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상세 분류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모델 각각의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가중치를 두고 계산해 분류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665295-69C8-472E-AD64-AC88E99A8F22}"/>
              </a:ext>
            </a:extLst>
          </p:cNvPr>
          <p:cNvSpPr/>
          <p:nvPr/>
        </p:nvSpPr>
        <p:spPr>
          <a:xfrm>
            <a:off x="1183272" y="1711044"/>
            <a:ext cx="6415493" cy="22147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2915-5373-4250-B4E3-FD680EBF93FB}"/>
              </a:ext>
            </a:extLst>
          </p:cNvPr>
          <p:cNvSpPr txBox="1"/>
          <p:nvPr/>
        </p:nvSpPr>
        <p:spPr>
          <a:xfrm>
            <a:off x="4181847" y="2381065"/>
            <a:ext cx="29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4F5A6-A62E-48BA-9107-1786D15EBBA9}"/>
              </a:ext>
            </a:extLst>
          </p:cNvPr>
          <p:cNvSpPr/>
          <p:nvPr/>
        </p:nvSpPr>
        <p:spPr>
          <a:xfrm>
            <a:off x="8953634" y="1925426"/>
            <a:ext cx="133562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부수적으로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8A8694-D982-469B-8972-C7670B0FE040}"/>
              </a:ext>
            </a:extLst>
          </p:cNvPr>
          <p:cNvSpPr/>
          <p:nvPr/>
        </p:nvSpPr>
        <p:spPr>
          <a:xfrm>
            <a:off x="3757283" y="1303907"/>
            <a:ext cx="1072730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 사용 모델</a:t>
            </a:r>
            <a:endParaRPr lang="en-US" altLang="ko-KR" sz="14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4E6B09-B360-4594-A7BD-C1B8110201D7}"/>
              </a:ext>
            </a:extLst>
          </p:cNvPr>
          <p:cNvCxnSpPr>
            <a:cxnSpLocks/>
          </p:cNvCxnSpPr>
          <p:nvPr/>
        </p:nvCxnSpPr>
        <p:spPr>
          <a:xfrm>
            <a:off x="595632" y="4203566"/>
            <a:ext cx="11112933" cy="6663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5F9EB73-E976-4F53-98A8-619BA87BF553}"/>
              </a:ext>
            </a:extLst>
          </p:cNvPr>
          <p:cNvSpPr txBox="1"/>
          <p:nvPr/>
        </p:nvSpPr>
        <p:spPr>
          <a:xfrm>
            <a:off x="1090614" y="5280168"/>
            <a:ext cx="223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적용가능 방안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BB15D0-A17B-4BDB-ACAF-47C90FF750C3}"/>
              </a:ext>
            </a:extLst>
          </p:cNvPr>
          <p:cNvSpPr/>
          <p:nvPr/>
        </p:nvSpPr>
        <p:spPr>
          <a:xfrm>
            <a:off x="3889715" y="4575640"/>
            <a:ext cx="6073313" cy="90844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F53E8D-8897-489A-AB9E-69189C0848D6}"/>
              </a:ext>
            </a:extLst>
          </p:cNvPr>
          <p:cNvSpPr/>
          <p:nvPr/>
        </p:nvSpPr>
        <p:spPr>
          <a:xfrm>
            <a:off x="3889715" y="5819657"/>
            <a:ext cx="6073313" cy="50261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F80EC685-7D17-4C72-8895-3811A10DA099}"/>
              </a:ext>
            </a:extLst>
          </p:cNvPr>
          <p:cNvSpPr/>
          <p:nvPr/>
        </p:nvSpPr>
        <p:spPr>
          <a:xfrm>
            <a:off x="3470827" y="4928182"/>
            <a:ext cx="203344" cy="1041546"/>
          </a:xfrm>
          <a:prstGeom prst="leftBrace">
            <a:avLst>
              <a:gd name="adj1" fmla="val 48521"/>
              <a:gd name="adj2" fmla="val 47519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4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3394253" cy="553998"/>
            <a:chOff x="474436" y="4507378"/>
            <a:chExt cx="3394253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3394253" cy="276999"/>
              <a:chOff x="474436" y="4230379"/>
              <a:chExt cx="3394253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20734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Big Data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2020.05.25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749224" y="369020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소개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749224" y="3280384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5749224" y="475510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 프로세스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5749224" y="4337376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9051386" y="3708785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소개 및 테스트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9051386" y="3280384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8F00-9C54-491D-83B0-82F23439D6C9}"/>
              </a:ext>
            </a:extLst>
          </p:cNvPr>
          <p:cNvSpPr txBox="1"/>
          <p:nvPr/>
        </p:nvSpPr>
        <p:spPr>
          <a:xfrm>
            <a:off x="9051386" y="475510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D3D4A-FA0A-45A4-B843-896F6841C135}"/>
              </a:ext>
            </a:extLst>
          </p:cNvPr>
          <p:cNvSpPr txBox="1"/>
          <p:nvPr/>
        </p:nvSpPr>
        <p:spPr>
          <a:xfrm>
            <a:off x="9051386" y="4326701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0203" y="2142358"/>
            <a:ext cx="5339594" cy="39153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BED20A-35AE-4AFC-B2B4-3299BC62A4A5}"/>
              </a:ext>
            </a:extLst>
          </p:cNvPr>
          <p:cNvSpPr/>
          <p:nvPr/>
        </p:nvSpPr>
        <p:spPr>
          <a:xfrm>
            <a:off x="4407482" y="1296051"/>
            <a:ext cx="3377035" cy="557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6249797" y="2579540"/>
            <a:ext cx="489218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 카메라를 이용하여 학습자를 촬영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F772658-1014-4816-9589-CCBE6054FD1F}"/>
              </a:ext>
            </a:extLst>
          </p:cNvPr>
          <p:cNvSpPr txBox="1">
            <a:spLocks/>
          </p:cNvSpPr>
          <p:nvPr/>
        </p:nvSpPr>
        <p:spPr>
          <a:xfrm>
            <a:off x="6249798" y="3701276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학습자의 자세를 실시간으로 분석하여 집중 정도와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시간을 기록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595F82-136B-4DA2-8EE7-9D73CC654AB2}"/>
              </a:ext>
            </a:extLst>
          </p:cNvPr>
          <p:cNvSpPr txBox="1">
            <a:spLocks/>
          </p:cNvSpPr>
          <p:nvPr/>
        </p:nvSpPr>
        <p:spPr>
          <a:xfrm>
            <a:off x="6249797" y="4809960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통계를 관리하고 공유할 수 있는 어플리케이션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</a:t>
            </a:r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프로세스</a:t>
            </a:r>
            <a:endParaRPr lang="ko-KR" altLang="en-US" sz="32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5676A4-C279-4F8B-A257-64288048AF01}"/>
              </a:ext>
            </a:extLst>
          </p:cNvPr>
          <p:cNvSpPr/>
          <p:nvPr/>
        </p:nvSpPr>
        <p:spPr>
          <a:xfrm>
            <a:off x="5057859" y="1859003"/>
            <a:ext cx="2423523" cy="132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Detection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01D502-7E27-4019-959E-A70856D59381}"/>
              </a:ext>
            </a:extLst>
          </p:cNvPr>
          <p:cNvSpPr/>
          <p:nvPr/>
        </p:nvSpPr>
        <p:spPr>
          <a:xfrm>
            <a:off x="5753712" y="3597569"/>
            <a:ext cx="2941500" cy="1305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ADB67-BF00-4D48-9442-7C9E1C026995}"/>
              </a:ext>
            </a:extLst>
          </p:cNvPr>
          <p:cNvSpPr txBox="1"/>
          <p:nvPr/>
        </p:nvSpPr>
        <p:spPr>
          <a:xfrm>
            <a:off x="2627455" y="1478542"/>
            <a:ext cx="140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촬영된 영상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E02D56-D74E-479D-AC02-F727A5918E26}"/>
              </a:ext>
            </a:extLst>
          </p:cNvPr>
          <p:cNvGrpSpPr/>
          <p:nvPr/>
        </p:nvGrpSpPr>
        <p:grpSpPr>
          <a:xfrm>
            <a:off x="8166614" y="1812985"/>
            <a:ext cx="2428829" cy="1371529"/>
            <a:chOff x="6484651" y="2135156"/>
            <a:chExt cx="1913725" cy="1070780"/>
          </a:xfrm>
        </p:grpSpPr>
        <p:pic>
          <p:nvPicPr>
            <p:cNvPr id="18" name="Picture 6" descr="PDF] POSE ESTIMATION FOR SKELETON DETECTION Ms | Semantic Scholar">
              <a:extLst>
                <a:ext uri="{FF2B5EF4-FFF2-40B4-BE49-F238E27FC236}">
                  <a16:creationId xmlns:a16="http://schemas.microsoft.com/office/drawing/2014/main" id="{C37A26E1-7EBA-4848-BD2E-BFD9F639B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54624" l="62868" r="99816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07" t="1525" r="1782" b="45980"/>
            <a:stretch/>
          </p:blipFill>
          <p:spPr bwMode="auto">
            <a:xfrm flipH="1">
              <a:off x="6492434" y="2212440"/>
              <a:ext cx="1087608" cy="933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Multi-person 3D pose estimation from 3D cloud data using 3D ...">
              <a:extLst>
                <a:ext uri="{FF2B5EF4-FFF2-40B4-BE49-F238E27FC236}">
                  <a16:creationId xmlns:a16="http://schemas.microsoft.com/office/drawing/2014/main" id="{89617A83-95C6-4DD1-9935-2E739F919B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9801" l="39776" r="71429">
                          <a14:foregroundMark x1="61625" y1="13147" x2="50420" y2="27490"/>
                          <a14:foregroundMark x1="60784" y1="14741" x2="61345" y2="33466"/>
                          <a14:foregroundMark x1="63025" y1="11554" x2="63866" y2="36255"/>
                          <a14:foregroundMark x1="64706" y1="7570" x2="59944" y2="32669"/>
                          <a14:foregroundMark x1="56863" y1="14741" x2="48459" y2="35857"/>
                          <a14:foregroundMark x1="52661" y1="14741" x2="46218" y2="37849"/>
                          <a14:foregroundMark x1="47899" y1="19522" x2="43978" y2="37052"/>
                          <a14:foregroundMark x1="48739" y1="16733" x2="48459" y2="36653"/>
                          <a14:foregroundMark x1="49300" y1="17530" x2="55182" y2="33068"/>
                          <a14:foregroundMark x1="58824" y1="7968" x2="52661" y2="24701"/>
                          <a14:foregroundMark x1="62745" y1="9562" x2="48179" y2="15139"/>
                          <a14:foregroundMark x1="62465" y1="7570" x2="56583" y2="10359"/>
                          <a14:foregroundMark x1="53501" y1="31076" x2="60504" y2="37849"/>
                          <a14:foregroundMark x1="55462" y1="24303" x2="62465" y2="39841"/>
                          <a14:foregroundMark x1="64146" y1="36653" x2="62745" y2="45817"/>
                          <a14:foregroundMark x1="62465" y1="37450" x2="59664" y2="47410"/>
                          <a14:foregroundMark x1="54622" y1="37450" x2="50140" y2="45418"/>
                          <a14:foregroundMark x1="48459" y1="38247" x2="46779" y2="49004"/>
                          <a14:foregroundMark x1="46218" y1="37052" x2="46218" y2="48606"/>
                          <a14:foregroundMark x1="44538" y1="36653" x2="44258" y2="48606"/>
                          <a14:foregroundMark x1="43978" y1="37052" x2="43978" y2="48606"/>
                          <a14:foregroundMark x1="44818" y1="48207" x2="64986" y2="46614"/>
                          <a14:foregroundMark x1="46779" y1="47410" x2="64146" y2="45817"/>
                          <a14:foregroundMark x1="62465" y1="36255" x2="64706" y2="47410"/>
                          <a14:foregroundMark x1="62465" y1="33068" x2="66667" y2="48606"/>
                          <a14:foregroundMark x1="65826" y1="10757" x2="63866" y2="23904"/>
                          <a14:foregroundMark x1="63585" y1="11554" x2="58824" y2="27490"/>
                          <a14:foregroundMark x1="50980" y1="18327" x2="45378" y2="33466"/>
                          <a14:foregroundMark x1="50700" y1="15538" x2="43137" y2="32669"/>
                          <a14:foregroundMark x1="41737" y1="24303" x2="46218" y2="39442"/>
                          <a14:foregroundMark x1="42577" y1="33865" x2="43417" y2="43028"/>
                          <a14:backgroundMark x1="69188" y1="9960" x2="70308" y2="18327"/>
                          <a14:backgroundMark x1="69748" y1="8367" x2="69468" y2="187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81" t="2969" r="29777" b="57995"/>
            <a:stretch/>
          </p:blipFill>
          <p:spPr bwMode="auto">
            <a:xfrm>
              <a:off x="7318256" y="2135156"/>
              <a:ext cx="1080120" cy="99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6BD9E5-91A4-41CC-A78F-102F8E3FAA5E}"/>
                </a:ext>
              </a:extLst>
            </p:cNvPr>
            <p:cNvSpPr/>
            <p:nvPr/>
          </p:nvSpPr>
          <p:spPr>
            <a:xfrm>
              <a:off x="6484651" y="2154811"/>
              <a:ext cx="1826627" cy="1051125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305E8E-F440-4BC0-B6CD-DA4005BB3525}"/>
              </a:ext>
            </a:extLst>
          </p:cNvPr>
          <p:cNvSpPr/>
          <p:nvPr/>
        </p:nvSpPr>
        <p:spPr>
          <a:xfrm>
            <a:off x="8620731" y="1495530"/>
            <a:ext cx="1500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Detection </a:t>
            </a:r>
            <a:r>
              <a:rPr lang="ko-KR" altLang="en-US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3FF9AE0-7D03-47EC-9C0E-F483C90D4C7C}"/>
              </a:ext>
            </a:extLst>
          </p:cNvPr>
          <p:cNvGrpSpPr/>
          <p:nvPr/>
        </p:nvGrpSpPr>
        <p:grpSpPr>
          <a:xfrm>
            <a:off x="1889876" y="1821037"/>
            <a:ext cx="2806812" cy="1386554"/>
            <a:chOff x="3231288" y="715052"/>
            <a:chExt cx="2204808" cy="971940"/>
          </a:xfrm>
        </p:grpSpPr>
        <p:pic>
          <p:nvPicPr>
            <p:cNvPr id="23" name="Picture 2" descr="Young Students Studying In Library Stock Photo, Picture And ...">
              <a:extLst>
                <a:ext uri="{FF2B5EF4-FFF2-40B4-BE49-F238E27FC236}">
                  <a16:creationId xmlns:a16="http://schemas.microsoft.com/office/drawing/2014/main" id="{72D4BB6F-15F4-44B4-8FFF-3FE2ED1F7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3" b="11528"/>
            <a:stretch/>
          </p:blipFill>
          <p:spPr bwMode="auto">
            <a:xfrm flipH="1">
              <a:off x="3324227" y="803677"/>
              <a:ext cx="965296" cy="81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FCD8ED-C67C-4947-BFD8-01344BD6ACC5}"/>
                </a:ext>
              </a:extLst>
            </p:cNvPr>
            <p:cNvSpPr/>
            <p:nvPr/>
          </p:nvSpPr>
          <p:spPr>
            <a:xfrm>
              <a:off x="3231288" y="715052"/>
              <a:ext cx="2204808" cy="971940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4" descr="사진 검색: 기면증">
              <a:extLst>
                <a:ext uri="{FF2B5EF4-FFF2-40B4-BE49-F238E27FC236}">
                  <a16:creationId xmlns:a16="http://schemas.microsoft.com/office/drawing/2014/main" id="{C2659D6E-6AEB-44F8-9BB8-1845488BB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7" t="6203" r="9481" b="2077"/>
            <a:stretch/>
          </p:blipFill>
          <p:spPr bwMode="auto">
            <a:xfrm flipH="1">
              <a:off x="4403324" y="803677"/>
              <a:ext cx="965296" cy="81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8D677AF-9F60-4464-AB49-FDCD836768B0}"/>
              </a:ext>
            </a:extLst>
          </p:cNvPr>
          <p:cNvSpPr/>
          <p:nvPr/>
        </p:nvSpPr>
        <p:spPr>
          <a:xfrm>
            <a:off x="7287941" y="2220791"/>
            <a:ext cx="1089688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73E027D-CC19-44D1-A7FA-BE0A1E261AB8}"/>
              </a:ext>
            </a:extLst>
          </p:cNvPr>
          <p:cNvSpPr/>
          <p:nvPr/>
        </p:nvSpPr>
        <p:spPr>
          <a:xfrm>
            <a:off x="4289099" y="2192598"/>
            <a:ext cx="1014396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sp>
        <p:nvSpPr>
          <p:cNvPr id="28" name="화살표: 위로 굽음 27">
            <a:extLst>
              <a:ext uri="{FF2B5EF4-FFF2-40B4-BE49-F238E27FC236}">
                <a16:creationId xmlns:a16="http://schemas.microsoft.com/office/drawing/2014/main" id="{F8A807EB-CC4F-48C6-A2FB-CD10FC864834}"/>
              </a:ext>
            </a:extLst>
          </p:cNvPr>
          <p:cNvSpPr/>
          <p:nvPr/>
        </p:nvSpPr>
        <p:spPr>
          <a:xfrm rot="5400000" flipV="1">
            <a:off x="8255582" y="3153456"/>
            <a:ext cx="1456446" cy="1212351"/>
          </a:xfrm>
          <a:prstGeom prst="bentUpArrow">
            <a:avLst>
              <a:gd name="adj1" fmla="val 33514"/>
              <a:gd name="adj2" fmla="val 22888"/>
              <a:gd name="adj3" fmla="val 2177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7F1747-ADD2-4560-88E1-6DFEE7F7A73D}"/>
              </a:ext>
            </a:extLst>
          </p:cNvPr>
          <p:cNvSpPr/>
          <p:nvPr/>
        </p:nvSpPr>
        <p:spPr>
          <a:xfrm>
            <a:off x="8570644" y="4048297"/>
            <a:ext cx="1046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B95C22-3B0F-4E7B-ADE5-F3D70FB284AA}"/>
              </a:ext>
            </a:extLst>
          </p:cNvPr>
          <p:cNvGrpSpPr/>
          <p:nvPr/>
        </p:nvGrpSpPr>
        <p:grpSpPr>
          <a:xfrm>
            <a:off x="2844077" y="3597570"/>
            <a:ext cx="2909635" cy="1305387"/>
            <a:chOff x="104890" y="3429000"/>
            <a:chExt cx="2909635" cy="130538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5F37DB3-590F-4077-9B53-CA9C61620512}"/>
                </a:ext>
              </a:extLst>
            </p:cNvPr>
            <p:cNvSpPr/>
            <p:nvPr/>
          </p:nvSpPr>
          <p:spPr>
            <a:xfrm>
              <a:off x="752924" y="3490505"/>
              <a:ext cx="12089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분류 결과 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C874A34-4BF4-4FE0-905C-15FD08C4BE49}"/>
                </a:ext>
              </a:extLst>
            </p:cNvPr>
            <p:cNvGrpSpPr/>
            <p:nvPr/>
          </p:nvGrpSpPr>
          <p:grpSpPr>
            <a:xfrm>
              <a:off x="622104" y="3825068"/>
              <a:ext cx="2392421" cy="836798"/>
              <a:chOff x="3055291" y="4312538"/>
              <a:chExt cx="2392421" cy="83679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58D3D9-966A-4E5E-8DBF-5F914278C501}"/>
                  </a:ext>
                </a:extLst>
              </p:cNvPr>
              <p:cNvSpPr txBox="1"/>
              <p:nvPr/>
            </p:nvSpPr>
            <p:spPr>
              <a:xfrm>
                <a:off x="3055291" y="4312538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 :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Studying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BD82F0-681F-48BD-8DCC-178D4F73B06C}"/>
                  </a:ext>
                </a:extLst>
              </p:cNvPr>
              <p:cNvSpPr txBox="1"/>
              <p:nvPr/>
            </p:nvSpPr>
            <p:spPr>
              <a:xfrm>
                <a:off x="3059832" y="4780004"/>
                <a:ext cx="2387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 : </a:t>
                </a:r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Not Studying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3" name="왼쪽 중괄호 32">
              <a:extLst>
                <a:ext uri="{FF2B5EF4-FFF2-40B4-BE49-F238E27FC236}">
                  <a16:creationId xmlns:a16="http://schemas.microsoft.com/office/drawing/2014/main" id="{AED88DB5-4451-439A-92AA-A8A29CFC2625}"/>
                </a:ext>
              </a:extLst>
            </p:cNvPr>
            <p:cNvSpPr/>
            <p:nvPr/>
          </p:nvSpPr>
          <p:spPr>
            <a:xfrm>
              <a:off x="376253" y="3980578"/>
              <a:ext cx="227511" cy="496622"/>
            </a:xfrm>
            <a:prstGeom prst="leftBrace">
              <a:avLst>
                <a:gd name="adj1" fmla="val 48521"/>
                <a:gd name="adj2" fmla="val 47519"/>
              </a:avLst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36C6711-6723-4100-B2C5-D851F28E1E58}"/>
                </a:ext>
              </a:extLst>
            </p:cNvPr>
            <p:cNvSpPr/>
            <p:nvPr/>
          </p:nvSpPr>
          <p:spPr>
            <a:xfrm>
              <a:off x="104890" y="3429000"/>
              <a:ext cx="2425553" cy="1305387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91D92228-268C-41D0-93BC-0D667E001654}"/>
              </a:ext>
            </a:extLst>
          </p:cNvPr>
          <p:cNvSpPr/>
          <p:nvPr/>
        </p:nvSpPr>
        <p:spPr>
          <a:xfrm>
            <a:off x="5039187" y="3908554"/>
            <a:ext cx="1143332" cy="633127"/>
          </a:xfrm>
          <a:prstGeom prst="leftArrow">
            <a:avLst>
              <a:gd name="adj1" fmla="val 6286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</a:t>
            </a:r>
            <a:endParaRPr lang="ko-KR" altLang="en-US" sz="15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8B82B6-D22C-4813-AA09-564E56845CE1}"/>
              </a:ext>
            </a:extLst>
          </p:cNvPr>
          <p:cNvSpPr txBox="1"/>
          <p:nvPr/>
        </p:nvSpPr>
        <p:spPr>
          <a:xfrm>
            <a:off x="5700273" y="5392206"/>
            <a:ext cx="45843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‘Studying’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이면 집중 시간 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Start</a:t>
            </a:r>
          </a:p>
          <a:p>
            <a:pPr algn="just">
              <a:lnSpc>
                <a:spcPct val="150000"/>
              </a:lnSpc>
            </a:pP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‘Not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Studying’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이면 집중 시간 기록 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Pause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2C84B2-9241-4702-87F9-5782A0347E46}"/>
              </a:ext>
            </a:extLst>
          </p:cNvPr>
          <p:cNvSpPr txBox="1"/>
          <p:nvPr/>
        </p:nvSpPr>
        <p:spPr>
          <a:xfrm>
            <a:off x="2393022" y="5512311"/>
            <a:ext cx="324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분류결과에 따른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 시간 측정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179A36F-FB9C-4900-BE78-91984BCF3DD0}"/>
              </a:ext>
            </a:extLst>
          </p:cNvPr>
          <p:cNvCxnSpPr>
            <a:cxnSpLocks/>
          </p:cNvCxnSpPr>
          <p:nvPr/>
        </p:nvCxnSpPr>
        <p:spPr>
          <a:xfrm>
            <a:off x="5339751" y="5434185"/>
            <a:ext cx="0" cy="90844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C8EAAE0-D801-4458-A9CD-626211153CBB}"/>
              </a:ext>
            </a:extLst>
          </p:cNvPr>
          <p:cNvSpPr txBox="1"/>
          <p:nvPr/>
        </p:nvSpPr>
        <p:spPr>
          <a:xfrm>
            <a:off x="1889875" y="5363794"/>
            <a:ext cx="5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endParaRPr lang="ko-KR" altLang="en-US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D2B121-6A23-485D-8001-A1AC1313E9CB}"/>
              </a:ext>
            </a:extLst>
          </p:cNvPr>
          <p:cNvSpPr/>
          <p:nvPr/>
        </p:nvSpPr>
        <p:spPr>
          <a:xfrm>
            <a:off x="196374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D27D6C6-0C60-4D13-B8DD-13904B65FCB9}"/>
              </a:ext>
            </a:extLst>
          </p:cNvPr>
          <p:cNvCxnSpPr>
            <a:cxnSpLocks/>
          </p:cNvCxnSpPr>
          <p:nvPr/>
        </p:nvCxnSpPr>
        <p:spPr>
          <a:xfrm>
            <a:off x="539533" y="5195277"/>
            <a:ext cx="11112933" cy="66638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5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652631"/>
            <a:ext cx="11153629" cy="4253218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CE0DB2-2E1D-459E-AC5F-5FB2AC98E385}"/>
              </a:ext>
            </a:extLst>
          </p:cNvPr>
          <p:cNvSpPr txBox="1">
            <a:spLocks/>
          </p:cNvSpPr>
          <p:nvPr/>
        </p:nvSpPr>
        <p:spPr>
          <a:xfrm>
            <a:off x="1106357" y="2072081"/>
            <a:ext cx="2934982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 Tracking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5663C7-AA8C-4438-AED3-7C0DB1DBF635}"/>
              </a:ext>
            </a:extLst>
          </p:cNvPr>
          <p:cNvSpPr txBox="1">
            <a:spLocks/>
          </p:cNvSpPr>
          <p:nvPr/>
        </p:nvSpPr>
        <p:spPr>
          <a:xfrm>
            <a:off x="4628509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E46687F-982F-4052-926A-4336E59FE546}"/>
              </a:ext>
            </a:extLst>
          </p:cNvPr>
          <p:cNvSpPr txBox="1">
            <a:spLocks/>
          </p:cNvSpPr>
          <p:nvPr/>
        </p:nvSpPr>
        <p:spPr>
          <a:xfrm>
            <a:off x="8150663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</a:p>
        </p:txBody>
      </p:sp>
      <p:pic>
        <p:nvPicPr>
          <p:cNvPr id="1026" name="Picture 2" descr="OpenPose: Hand, Face, and Body Keypoint Detection in Realtime ...">
            <a:extLst>
              <a:ext uri="{FF2B5EF4-FFF2-40B4-BE49-F238E27FC236}">
                <a16:creationId xmlns:a16="http://schemas.microsoft.com/office/drawing/2014/main" id="{6B220694-2D13-4AEF-8A24-948E0805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t="72" r="16806" b="291"/>
          <a:stretch/>
        </p:blipFill>
        <p:spPr bwMode="auto">
          <a:xfrm>
            <a:off x="1106357" y="2536595"/>
            <a:ext cx="2934982" cy="2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s technology to track hand movement with high ...">
            <a:extLst>
              <a:ext uri="{FF2B5EF4-FFF2-40B4-BE49-F238E27FC236}">
                <a16:creationId xmlns:a16="http://schemas.microsoft.com/office/drawing/2014/main" id="{EAD2BC56-7B47-41AD-B2D5-DF61B53F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2236" r="8807" b="43"/>
          <a:stretch/>
        </p:blipFill>
        <p:spPr bwMode="auto">
          <a:xfrm>
            <a:off x="4628510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starcam G43S 2MP Wifi IP Camera Night Vision Motion Detection ...">
            <a:extLst>
              <a:ext uri="{FF2B5EF4-FFF2-40B4-BE49-F238E27FC236}">
                <a16:creationId xmlns:a16="http://schemas.microsoft.com/office/drawing/2014/main" id="{3C525A65-877B-40ED-B04A-FB25F756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0126" r="52330" b="4490"/>
          <a:stretch/>
        </p:blipFill>
        <p:spPr bwMode="auto">
          <a:xfrm>
            <a:off x="8150663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876920"/>
            <a:ext cx="11153629" cy="4459235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19C1D3-554A-4BD6-92EC-6C07BE7FC7DE}"/>
              </a:ext>
            </a:extLst>
          </p:cNvPr>
          <p:cNvSpPr/>
          <p:nvPr/>
        </p:nvSpPr>
        <p:spPr>
          <a:xfrm>
            <a:off x="494950" y="1117584"/>
            <a:ext cx="2759238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Body-tracking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489068D-EA3B-4129-93C4-5E51A6A743A6}"/>
              </a:ext>
            </a:extLst>
          </p:cNvPr>
          <p:cNvSpPr txBox="1">
            <a:spLocks/>
          </p:cNvSpPr>
          <p:nvPr/>
        </p:nvSpPr>
        <p:spPr>
          <a:xfrm>
            <a:off x="937156" y="3760692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기반으로 생성된 신체 부위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Labeling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9C8F0A8-AF00-4EBB-95ED-FD61FAC1F80E}"/>
              </a:ext>
            </a:extLst>
          </p:cNvPr>
          <p:cNvSpPr txBox="1">
            <a:spLocks/>
          </p:cNvSpPr>
          <p:nvPr/>
        </p:nvSpPr>
        <p:spPr>
          <a:xfrm>
            <a:off x="923228" y="4491023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부위를 먼저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Detecting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하고 자세를 추정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(bottom-up)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67406DD-DC12-4EFD-8824-437A94E674F5}"/>
              </a:ext>
            </a:extLst>
          </p:cNvPr>
          <p:cNvSpPr txBox="1">
            <a:spLocks/>
          </p:cNvSpPr>
          <p:nvPr/>
        </p:nvSpPr>
        <p:spPr>
          <a:xfrm>
            <a:off x="932193" y="5221354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사람의 자세를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추출한 후 인식된 사람을 쫓아감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43B1D66-EF4C-42F6-A4E2-CBC4C8D4274E}"/>
              </a:ext>
            </a:extLst>
          </p:cNvPr>
          <p:cNvSpPr txBox="1">
            <a:spLocks/>
          </p:cNvSpPr>
          <p:nvPr/>
        </p:nvSpPr>
        <p:spPr>
          <a:xfrm>
            <a:off x="4939073" y="1545470"/>
            <a:ext cx="2616480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EF926-CB15-4410-8AAC-48D57143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77032"/>
            <a:ext cx="2453316" cy="37920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13413-CE34-401A-A9A6-06456517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040" y="2277032"/>
            <a:ext cx="2481153" cy="3792071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3656812C-F589-4F65-B856-051CBE639F87}"/>
              </a:ext>
            </a:extLst>
          </p:cNvPr>
          <p:cNvSpPr txBox="1">
            <a:spLocks/>
          </p:cNvSpPr>
          <p:nvPr/>
        </p:nvSpPr>
        <p:spPr>
          <a:xfrm>
            <a:off x="937156" y="2767015"/>
            <a:ext cx="4892186" cy="701699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오픈소스 컴퓨터 비전 라이브러리인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기반의 신체의 움직임을 추적하는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96695F-41A4-4665-8CF7-B1AB6FE4B9DC}"/>
              </a:ext>
            </a:extLst>
          </p:cNvPr>
          <p:cNvSpPr/>
          <p:nvPr/>
        </p:nvSpPr>
        <p:spPr>
          <a:xfrm>
            <a:off x="8549315" y="4106537"/>
            <a:ext cx="511558" cy="314855"/>
          </a:xfrm>
          <a:prstGeom prst="rightArrow">
            <a:avLst>
              <a:gd name="adj1" fmla="val 45754"/>
              <a:gd name="adj2" fmla="val 79335"/>
            </a:avLst>
          </a:prstGeom>
          <a:solidFill>
            <a:schemeClr val="accent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876920"/>
            <a:ext cx="11153629" cy="4727894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19C1D3-554A-4BD6-92EC-6C07BE7FC7DE}"/>
              </a:ext>
            </a:extLst>
          </p:cNvPr>
          <p:cNvSpPr/>
          <p:nvPr/>
        </p:nvSpPr>
        <p:spPr>
          <a:xfrm>
            <a:off x="494950" y="1117584"/>
            <a:ext cx="2759238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Body-tracking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FF9150-B628-4480-83A7-E6C43DE91F9E}"/>
              </a:ext>
            </a:extLst>
          </p:cNvPr>
          <p:cNvSpPr/>
          <p:nvPr/>
        </p:nvSpPr>
        <p:spPr>
          <a:xfrm>
            <a:off x="4993396" y="2918709"/>
            <a:ext cx="2091192" cy="1362433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Detection Model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F997CD-FA9E-404B-9DDB-258C5DF0ECA1}"/>
              </a:ext>
            </a:extLst>
          </p:cNvPr>
          <p:cNvSpPr/>
          <p:nvPr/>
        </p:nvSpPr>
        <p:spPr>
          <a:xfrm>
            <a:off x="7300456" y="3311046"/>
            <a:ext cx="644405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D49C722-FE57-4316-A9AC-02089AF06B35}"/>
              </a:ext>
            </a:extLst>
          </p:cNvPr>
          <p:cNvSpPr/>
          <p:nvPr/>
        </p:nvSpPr>
        <p:spPr>
          <a:xfrm>
            <a:off x="4080189" y="3311048"/>
            <a:ext cx="697339" cy="577757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95E91C9-2B4D-4528-9353-7F0450E1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96" y="2467234"/>
            <a:ext cx="2357129" cy="25673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F500B5-FAC2-4C3C-BAAE-5951A400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440" y="2484629"/>
            <a:ext cx="2346384" cy="2556324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EDDB531B-7340-4103-B25A-7D62FA6E8806}"/>
              </a:ext>
            </a:extLst>
          </p:cNvPr>
          <p:cNvSpPr txBox="1">
            <a:spLocks/>
          </p:cNvSpPr>
          <p:nvPr/>
        </p:nvSpPr>
        <p:spPr>
          <a:xfrm>
            <a:off x="1439396" y="2152922"/>
            <a:ext cx="2357129" cy="3296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5DA7C7-A9DB-4C9F-AE43-3D56491B2057}"/>
              </a:ext>
            </a:extLst>
          </p:cNvPr>
          <p:cNvSpPr txBox="1"/>
          <p:nvPr/>
        </p:nvSpPr>
        <p:spPr>
          <a:xfrm>
            <a:off x="1239553" y="2145372"/>
            <a:ext cx="275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Input: </a:t>
            </a:r>
            <a:r>
              <a:rPr lang="ko-KR" altLang="en-US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촬영된 영상</a:t>
            </a:r>
            <a:endParaRPr lang="en-US" altLang="ko-KR" sz="1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E2DA8E7C-74C9-4AF6-A6A3-64DCBA9E80C4}"/>
              </a:ext>
            </a:extLst>
          </p:cNvPr>
          <p:cNvSpPr txBox="1">
            <a:spLocks/>
          </p:cNvSpPr>
          <p:nvPr/>
        </p:nvSpPr>
        <p:spPr>
          <a:xfrm>
            <a:off x="8320695" y="2154970"/>
            <a:ext cx="2357129" cy="3296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B4C44F-6F6C-4792-990E-FD100B49EBB2}"/>
              </a:ext>
            </a:extLst>
          </p:cNvPr>
          <p:cNvSpPr/>
          <p:nvPr/>
        </p:nvSpPr>
        <p:spPr>
          <a:xfrm>
            <a:off x="8722821" y="2152526"/>
            <a:ext cx="1634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Output: Skeleton</a:t>
            </a:r>
            <a:endParaRPr lang="ko-KR" altLang="en-US" sz="1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EFBB21B-D410-48A9-8A79-2F6ED54FB892}"/>
              </a:ext>
            </a:extLst>
          </p:cNvPr>
          <p:cNvSpPr txBox="1">
            <a:spLocks/>
          </p:cNvSpPr>
          <p:nvPr/>
        </p:nvSpPr>
        <p:spPr>
          <a:xfrm>
            <a:off x="2617960" y="5373056"/>
            <a:ext cx="6781166" cy="470406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전신이 전부 영상에 나타날 때 매우 높은 확률로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 detection</a:t>
            </a: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95B17734-D9B2-4771-99D9-7D9054C7B30F}"/>
              </a:ext>
            </a:extLst>
          </p:cNvPr>
          <p:cNvSpPr txBox="1">
            <a:spLocks/>
          </p:cNvSpPr>
          <p:nvPr/>
        </p:nvSpPr>
        <p:spPr>
          <a:xfrm>
            <a:off x="2617960" y="5998313"/>
            <a:ext cx="6781166" cy="470406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학습 영상의 경우 상반신만 등장하므로 이에 대한 추가적인 테스트가 필요함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06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10543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98EC9-2943-45FA-A897-3923DA3B87C7}"/>
              </a:ext>
            </a:extLst>
          </p:cNvPr>
          <p:cNvSpPr txBox="1"/>
          <p:nvPr/>
        </p:nvSpPr>
        <p:spPr>
          <a:xfrm>
            <a:off x="613345" y="475908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소개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8171AB1-1564-4255-A15A-3995103B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08" y="2024024"/>
            <a:ext cx="4023270" cy="249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16EFDEB-0D86-47C3-8724-0333658A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61" y="2021808"/>
            <a:ext cx="4161208" cy="249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AF7360-8B81-4208-9A4B-5D0FA3D0C9B5}"/>
              </a:ext>
            </a:extLst>
          </p:cNvPr>
          <p:cNvSpPr txBox="1"/>
          <p:nvPr/>
        </p:nvSpPr>
        <p:spPr>
          <a:xfrm>
            <a:off x="2294530" y="1689528"/>
            <a:ext cx="187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7CFC2-8C86-4019-991C-A063EB4668A9}"/>
              </a:ext>
            </a:extLst>
          </p:cNvPr>
          <p:cNvSpPr txBox="1"/>
          <p:nvPr/>
        </p:nvSpPr>
        <p:spPr>
          <a:xfrm>
            <a:off x="7772302" y="1701851"/>
            <a:ext cx="240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Gesture Recognition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676023-3A96-4C97-BEEB-0700176B8FEC}"/>
              </a:ext>
            </a:extLst>
          </p:cNvPr>
          <p:cNvSpPr txBox="1"/>
          <p:nvPr/>
        </p:nvSpPr>
        <p:spPr>
          <a:xfrm>
            <a:off x="6353920" y="4759080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알고리즘 활용방안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4CF27F0-1CC3-4CA4-81CA-40622CD7E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792" y="5263547"/>
            <a:ext cx="1476176" cy="13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78DDEF-2E04-4956-84F0-783729DEDC4B}"/>
              </a:ext>
            </a:extLst>
          </p:cNvPr>
          <p:cNvSpPr txBox="1"/>
          <p:nvPr/>
        </p:nvSpPr>
        <p:spPr>
          <a:xfrm>
            <a:off x="8175404" y="5480817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펜을 쥔 경우 학습 중으로 분류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4DB26-CC5B-4FC0-80FB-CDE1331ED61E}"/>
              </a:ext>
            </a:extLst>
          </p:cNvPr>
          <p:cNvSpPr txBox="1"/>
          <p:nvPr/>
        </p:nvSpPr>
        <p:spPr>
          <a:xfrm>
            <a:off x="8175404" y="5933138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나머지는 학습이 아니라고 분류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(0)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2F2167-ED39-4B2A-B1CD-69A0EBE0D80F}"/>
              </a:ext>
            </a:extLst>
          </p:cNvPr>
          <p:cNvCxnSpPr>
            <a:cxnSpLocks/>
          </p:cNvCxnSpPr>
          <p:nvPr/>
        </p:nvCxnSpPr>
        <p:spPr>
          <a:xfrm>
            <a:off x="8073330" y="5333500"/>
            <a:ext cx="0" cy="109311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십자형 25">
            <a:extLst>
              <a:ext uri="{FF2B5EF4-FFF2-40B4-BE49-F238E27FC236}">
                <a16:creationId xmlns:a16="http://schemas.microsoft.com/office/drawing/2014/main" id="{02DA7AF5-1ABD-4B52-A244-E692260DB543}"/>
              </a:ext>
            </a:extLst>
          </p:cNvPr>
          <p:cNvSpPr/>
          <p:nvPr/>
        </p:nvSpPr>
        <p:spPr>
          <a:xfrm>
            <a:off x="5838079" y="2740625"/>
            <a:ext cx="515841" cy="528630"/>
          </a:xfrm>
          <a:prstGeom prst="plus">
            <a:avLst>
              <a:gd name="adj" fmla="val 36058"/>
            </a:avLst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C764E-A81E-4AA2-BC09-D3288606EB25}"/>
              </a:ext>
            </a:extLst>
          </p:cNvPr>
          <p:cNvSpPr/>
          <p:nvPr/>
        </p:nvSpPr>
        <p:spPr>
          <a:xfrm>
            <a:off x="494950" y="1665795"/>
            <a:ext cx="11140580" cy="296374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4093BE7-8C9D-4C3A-9797-BBB06FBCD91F}"/>
              </a:ext>
            </a:extLst>
          </p:cNvPr>
          <p:cNvSpPr txBox="1">
            <a:spLocks/>
          </p:cNvSpPr>
          <p:nvPr/>
        </p:nvSpPr>
        <p:spPr>
          <a:xfrm>
            <a:off x="592772" y="5363574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MediaPipe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CVPR 2019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발표한 알고리즘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2B131B19-A72E-4E79-80F0-79FF52ED263B}"/>
              </a:ext>
            </a:extLst>
          </p:cNvPr>
          <p:cNvSpPr txBox="1">
            <a:spLocks/>
          </p:cNvSpPr>
          <p:nvPr/>
        </p:nvSpPr>
        <p:spPr>
          <a:xfrm>
            <a:off x="592772" y="6006312"/>
            <a:ext cx="4892186" cy="43835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Multi-hand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인식 가능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5D08009-2648-47B2-9F7C-98D1CA1858A1}"/>
              </a:ext>
            </a:extLst>
          </p:cNvPr>
          <p:cNvSpPr/>
          <p:nvPr/>
        </p:nvSpPr>
        <p:spPr>
          <a:xfrm>
            <a:off x="494950" y="1117584"/>
            <a:ext cx="3910795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Real-time Hand 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82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273347BF-42AA-4E01-A2E4-C390F642B501}"/>
              </a:ext>
            </a:extLst>
          </p:cNvPr>
          <p:cNvSpPr/>
          <p:nvPr/>
        </p:nvSpPr>
        <p:spPr>
          <a:xfrm>
            <a:off x="9102329" y="5696089"/>
            <a:ext cx="2240607" cy="438974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10543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lll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소개 및 테스트</a:t>
            </a:r>
            <a:endParaRPr lang="ko-KR" altLang="en-US" sz="25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89CA0A-9319-464B-A5E6-859967EC23D1}"/>
              </a:ext>
            </a:extLst>
          </p:cNvPr>
          <p:cNvSpPr/>
          <p:nvPr/>
        </p:nvSpPr>
        <p:spPr>
          <a:xfrm>
            <a:off x="6616965" y="5702651"/>
            <a:ext cx="2150110" cy="438974"/>
          </a:xfrm>
          <a:prstGeom prst="rect">
            <a:avLst/>
          </a:prstGeom>
          <a:solidFill>
            <a:srgbClr val="FFE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5F381C1-24DA-44A5-9E46-CD1D57017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2" r="1"/>
          <a:stretch/>
        </p:blipFill>
        <p:spPr>
          <a:xfrm>
            <a:off x="9102329" y="3151892"/>
            <a:ext cx="2241309" cy="22348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0A1F84E-1E23-4661-ADAE-00B23AD8F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2"/>
          <a:stretch/>
        </p:blipFill>
        <p:spPr>
          <a:xfrm>
            <a:off x="6616965" y="3150087"/>
            <a:ext cx="2232701" cy="22348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DAB930E-1362-4230-BBD4-5523C2166AD8}"/>
              </a:ext>
            </a:extLst>
          </p:cNvPr>
          <p:cNvSpPr txBox="1"/>
          <p:nvPr/>
        </p:nvSpPr>
        <p:spPr>
          <a:xfrm>
            <a:off x="7234004" y="5762922"/>
            <a:ext cx="9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01110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0E593C-D29F-4400-8D39-052D1A600D2E}"/>
              </a:ext>
            </a:extLst>
          </p:cNvPr>
          <p:cNvSpPr txBox="1"/>
          <p:nvPr/>
        </p:nvSpPr>
        <p:spPr>
          <a:xfrm>
            <a:off x="9723321" y="5762922"/>
            <a:ext cx="9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10000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456D1D15-FABA-4582-9C6F-FF85D735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2" y="2784383"/>
            <a:ext cx="4699615" cy="25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41C0F508-C064-4DB5-B8A3-29F96D8FE763}"/>
              </a:ext>
            </a:extLst>
          </p:cNvPr>
          <p:cNvSpPr txBox="1">
            <a:spLocks/>
          </p:cNvSpPr>
          <p:nvPr/>
        </p:nvSpPr>
        <p:spPr>
          <a:xfrm>
            <a:off x="848361" y="2206237"/>
            <a:ext cx="4726673" cy="44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구조도</a:t>
            </a:r>
            <a:endParaRPr lang="en-US" altLang="ko-KR" sz="18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03A08DC7-9007-427C-86A1-80EE64B71E22}"/>
              </a:ext>
            </a:extLst>
          </p:cNvPr>
          <p:cNvSpPr txBox="1">
            <a:spLocks/>
          </p:cNvSpPr>
          <p:nvPr/>
        </p:nvSpPr>
        <p:spPr>
          <a:xfrm>
            <a:off x="6616965" y="2186280"/>
            <a:ext cx="4726673" cy="44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성능 테스트</a:t>
            </a:r>
            <a:endParaRPr lang="en-US" altLang="ko-KR" sz="18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9CC407E9-1DFC-498B-AAB1-8195CA497014}"/>
              </a:ext>
            </a:extLst>
          </p:cNvPr>
          <p:cNvSpPr txBox="1">
            <a:spLocks/>
          </p:cNvSpPr>
          <p:nvPr/>
        </p:nvSpPr>
        <p:spPr>
          <a:xfrm>
            <a:off x="6616965" y="2889314"/>
            <a:ext cx="2232701" cy="260208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038CC54-43D9-4C3C-8193-125B116A97F1}"/>
              </a:ext>
            </a:extLst>
          </p:cNvPr>
          <p:cNvSpPr txBox="1">
            <a:spLocks/>
          </p:cNvSpPr>
          <p:nvPr/>
        </p:nvSpPr>
        <p:spPr>
          <a:xfrm>
            <a:off x="9102329" y="2896916"/>
            <a:ext cx="2241309" cy="260208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35D94-8562-4A4E-8BEE-F45842EA2E8E}"/>
              </a:ext>
            </a:extLst>
          </p:cNvPr>
          <p:cNvSpPr txBox="1"/>
          <p:nvPr/>
        </p:nvSpPr>
        <p:spPr>
          <a:xfrm>
            <a:off x="6883289" y="2896916"/>
            <a:ext cx="170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방향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52472F-3B47-48B4-823A-932F03E1E976}"/>
              </a:ext>
            </a:extLst>
          </p:cNvPr>
          <p:cNvSpPr txBox="1"/>
          <p:nvPr/>
        </p:nvSpPr>
        <p:spPr>
          <a:xfrm>
            <a:off x="9337471" y="2889313"/>
            <a:ext cx="181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방향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B3CEA8-9A25-46B9-98A4-A64E00234B10}"/>
              </a:ext>
            </a:extLst>
          </p:cNvPr>
          <p:cNvSpPr txBox="1"/>
          <p:nvPr/>
        </p:nvSpPr>
        <p:spPr>
          <a:xfrm>
            <a:off x="9448084" y="6273170"/>
            <a:ext cx="35989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* </a:t>
            </a:r>
            <a:r>
              <a:rPr lang="ko-KR" altLang="en-US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각 손가락의 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펴짐을 </a:t>
            </a:r>
            <a:r>
              <a:rPr lang="en-US" altLang="ko-KR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</a:t>
            </a:r>
            <a:r>
              <a:rPr lang="en-US" altLang="ko-KR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13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구분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2EC42C-A70E-4D6A-805C-E70BF1AE8BEF}"/>
              </a:ext>
            </a:extLst>
          </p:cNvPr>
          <p:cNvSpPr txBox="1"/>
          <p:nvPr/>
        </p:nvSpPr>
        <p:spPr>
          <a:xfrm>
            <a:off x="848361" y="1670466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테스트 및 결과</a:t>
            </a:r>
            <a:endParaRPr lang="ko-KR" altLang="en-US" sz="2000" b="1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8348D9D4-F86A-454E-AB83-48B7A50EB64E}"/>
              </a:ext>
            </a:extLst>
          </p:cNvPr>
          <p:cNvSpPr/>
          <p:nvPr/>
        </p:nvSpPr>
        <p:spPr>
          <a:xfrm>
            <a:off x="8330647" y="5702651"/>
            <a:ext cx="1248255" cy="429603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30DF12-849F-484A-974A-7373908AA56A}"/>
              </a:ext>
            </a:extLst>
          </p:cNvPr>
          <p:cNvSpPr txBox="1"/>
          <p:nvPr/>
        </p:nvSpPr>
        <p:spPr>
          <a:xfrm>
            <a:off x="8319528" y="5780297"/>
            <a:ext cx="13239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Finger States*</a:t>
            </a:r>
            <a:endParaRPr lang="ko-KR" altLang="en-US" sz="13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DCE1CB10-493E-4252-94FE-157064CB0628}"/>
              </a:ext>
            </a:extLst>
          </p:cNvPr>
          <p:cNvSpPr txBox="1">
            <a:spLocks/>
          </p:cNvSpPr>
          <p:nvPr/>
        </p:nvSpPr>
        <p:spPr>
          <a:xfrm>
            <a:off x="848361" y="5557417"/>
            <a:ext cx="4892186" cy="31089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Detection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 해당 영역 내에서 좌표 예측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24D234BB-BBEB-4864-A7B5-ADFFDAFCFEF5}"/>
              </a:ext>
            </a:extLst>
          </p:cNvPr>
          <p:cNvSpPr txBox="1">
            <a:spLocks/>
          </p:cNvSpPr>
          <p:nvPr/>
        </p:nvSpPr>
        <p:spPr>
          <a:xfrm>
            <a:off x="848361" y="5959828"/>
            <a:ext cx="4892186" cy="310900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예측된 좌표를 통해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Gesture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인식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3BF97FF-4A09-4ED7-9D80-5220F6A7129A}"/>
              </a:ext>
            </a:extLst>
          </p:cNvPr>
          <p:cNvSpPr/>
          <p:nvPr/>
        </p:nvSpPr>
        <p:spPr>
          <a:xfrm>
            <a:off x="494950" y="1117584"/>
            <a:ext cx="3910795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Real-time Hand Tracking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67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674</Words>
  <Application>Microsoft Office PowerPoint</Application>
  <PresentationFormat>와이드스크린</PresentationFormat>
  <Paragraphs>138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10X10 Bold</vt:lpstr>
      <vt:lpstr>KoPubWorld돋움체 Bold</vt:lpstr>
      <vt:lpstr>KoPubWorld돋움체 Light</vt:lpstr>
      <vt:lpstr>KoPubWorld돋움체 Medium</vt:lpstr>
      <vt:lpstr>KoPubWorld돋움체_Pro Bold</vt:lpstr>
      <vt:lpstr>나눔스퀘어OTF Bold</vt:lpstr>
      <vt:lpstr>맑은 고딕</vt:lpstr>
      <vt:lpstr>Arial</vt:lpstr>
      <vt:lpstr>Wingdings</vt:lpstr>
      <vt:lpstr>Office 테마</vt:lpstr>
      <vt:lpstr>AI 비대면 독서실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283</cp:revision>
  <cp:lastPrinted>2020-05-25T00:18:30Z</cp:lastPrinted>
  <dcterms:created xsi:type="dcterms:W3CDTF">2020-05-06T16:18:29Z</dcterms:created>
  <dcterms:modified xsi:type="dcterms:W3CDTF">2020-05-25T00:18:34Z</dcterms:modified>
</cp:coreProperties>
</file>